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1"/>
  </p:notesMasterIdLst>
  <p:sldIdLst>
    <p:sldId id="264" r:id="rId2"/>
    <p:sldId id="257" r:id="rId3"/>
    <p:sldId id="256" r:id="rId4"/>
    <p:sldId id="258" r:id="rId5"/>
    <p:sldId id="259" r:id="rId6"/>
    <p:sldId id="260" r:id="rId7"/>
    <p:sldId id="263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FF66"/>
    <a:srgbClr val="FF9999"/>
    <a:srgbClr val="FF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7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30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F9F389-B17E-415F-BB17-F20FCE9D7818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F351D-34C7-4D1D-AD2F-754B11896E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223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351D-34C7-4D1D-AD2F-754B11896ED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348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351D-34C7-4D1D-AD2F-754B11896ED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487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351D-34C7-4D1D-AD2F-754B11896ED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068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351D-34C7-4D1D-AD2F-754B11896ED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4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AF351D-34C7-4D1D-AD2F-754B11896ED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85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7C682-1951-43CC-83E2-FDE83F005362}" type="datetime1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5AADB-51CF-4E60-847A-B2012BAE111A}" type="datetime1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BE7-C132-4392-95A6-88C141D4BEA9}" type="datetime1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A3185-014E-407E-9982-07E56734154E}" type="datetime1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E41D5-AD09-4B1C-8663-817A918C2C69}" type="datetime1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90E81-4B96-402A-95C1-5CE6563BBFAC}" type="datetime1">
              <a:rPr lang="ru-RU" smtClean="0"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D0960-E83B-4478-8B9B-7718F3D6C299}" type="datetime1">
              <a:rPr lang="ru-RU" smtClean="0"/>
              <a:t>17.10.2022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4A85-8617-42F8-AE85-9DE0566EDE7B}" type="datetime1">
              <a:rPr lang="ru-RU" smtClean="0"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D72A-5C5B-4ABC-A483-6021D670AABB}" type="datetime1">
              <a:rPr lang="ru-RU" smtClean="0"/>
              <a:t>17.10.2022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089BC-2E02-4B66-920B-1A2FE1BE0D47}" type="datetime1">
              <a:rPr lang="ru-RU" smtClean="0"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EFA7C-47E4-40D2-90F3-6FF79E0E623D}" type="datetime1">
              <a:rPr lang="ru-RU" smtClean="0"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8000"/>
            <a:duotone>
              <a:prstClr val="black"/>
              <a:schemeClr val="accent3">
                <a:tint val="45000"/>
                <a:satMod val="400000"/>
              </a:schemeClr>
            </a:duotone>
            <a:lum bright="11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44B94-0B77-4195-8518-C8567A601D60}" type="datetime1">
              <a:rPr lang="ru-RU" smtClean="0"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166" y="500063"/>
            <a:ext cx="71437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Школа №</a:t>
            </a:r>
            <a:r>
              <a:rPr lang="ru-RU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1569 «СОЗВЕЗДИЕ»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71670" y="6215082"/>
            <a:ext cx="5715000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282" y="3500438"/>
            <a:ext cx="871543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Как построить урок-исследование</a:t>
            </a:r>
          </a:p>
          <a:p>
            <a:pPr algn="ctr"/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  <a:latin typeface="Monotype Corsiva" pitchFamily="66" charset="0"/>
              </a:rPr>
              <a:t>Учитель  Авдеева Н.И.</a:t>
            </a:r>
            <a:endParaRPr lang="ru-RU" sz="3200" dirty="0">
              <a:solidFill>
                <a:schemeClr val="bg2">
                  <a:lumMod val="10000"/>
                </a:schemeClr>
              </a:solidFill>
              <a:latin typeface="Monotype Corsiva" pitchFamily="66" charset="0"/>
            </a:endParaRPr>
          </a:p>
        </p:txBody>
      </p:sp>
      <p:pic>
        <p:nvPicPr>
          <p:cNvPr id="6" name="Рисунок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2214578" cy="2891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ctuall.ru/images/cover_large/880001291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000240"/>
            <a:ext cx="2791213" cy="3714776"/>
          </a:xfrm>
          <a:prstGeom prst="rect">
            <a:avLst/>
          </a:prstGeom>
          <a:noFill/>
        </p:spPr>
      </p:pic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285720" y="285728"/>
            <a:ext cx="8501122" cy="1557342"/>
          </a:xfrm>
          <a:prstGeom prst="snip2Diag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 окружающего мира А.А. Плешакова (серия «Школа России») </a:t>
            </a:r>
            <a:endParaRPr lang="ru-RU" sz="32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410" name="Picture 2" descr="http://www.char.ru/books/2720150_FGOS_kolichestvo_tomov_2_Okruzhayushchij_mir_1_klass_Rabochaya_tetr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643314"/>
            <a:ext cx="2316415" cy="3000396"/>
          </a:xfrm>
          <a:prstGeom prst="rect">
            <a:avLst/>
          </a:prstGeom>
          <a:noFill/>
        </p:spPr>
      </p:pic>
      <p:pic>
        <p:nvPicPr>
          <p:cNvPr id="17412" name="Picture 4" descr="http://www.bookin.org.ru/book/24113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2000240"/>
            <a:ext cx="1928826" cy="2786082"/>
          </a:xfrm>
          <a:prstGeom prst="rect">
            <a:avLst/>
          </a:prstGeom>
          <a:noFill/>
        </p:spPr>
      </p:pic>
      <p:pic>
        <p:nvPicPr>
          <p:cNvPr id="17414" name="Picture 6" descr="http://www.bearbooks.ru/image/book/704/big/i70429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72330" y="3857628"/>
            <a:ext cx="1905000" cy="2838450"/>
          </a:xfrm>
          <a:prstGeom prst="rect">
            <a:avLst/>
          </a:prstGeo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214290"/>
            <a:ext cx="286969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Шаг первый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 rot="21165351">
            <a:off x="552527" y="1139581"/>
            <a:ext cx="4430065" cy="5054617"/>
          </a:xfrm>
          <a:solidFill>
            <a:srgbClr val="FFFF66"/>
          </a:solidFill>
          <a:ln w="41275" cmpd="tri">
            <a:noFill/>
            <a:prstDash val="sysDash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Righ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endParaRPr lang="ru-RU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Сформулировать обобщение урока</a:t>
            </a:r>
            <a:endParaRPr lang="ru-RU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i="1" dirty="0" smtClean="0">
                <a:latin typeface="Arial" pitchFamily="34" charset="0"/>
                <a:cs typeface="Arial" pitchFamily="34" charset="0"/>
              </a:rPr>
              <a:t>/необходимо осознать, какое правило, принцип, закономерность или связь должны быть выявлены или обоснованы/</a:t>
            </a:r>
          </a:p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000628" y="1643050"/>
            <a:ext cx="3929090" cy="485778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Урок </a:t>
            </a:r>
          </a:p>
          <a:p>
            <a:pPr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«Что у нас под ногами?»</a:t>
            </a:r>
          </a:p>
          <a:p>
            <a:pPr>
              <a:buNone/>
            </a:pPr>
            <a:endParaRPr lang="ru-RU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Камни вокруг нас разнообразны.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Они различаются по форме, размерам, цвету, твёрдости.</a:t>
            </a:r>
            <a:endParaRPr lang="ru-RU" sz="3200" b="1" i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 rot="459972">
            <a:off x="4143372" y="214290"/>
            <a:ext cx="3429024" cy="1143008"/>
          </a:xfrm>
          <a:prstGeom prst="curvedDownArrow">
            <a:avLst>
              <a:gd name="adj1" fmla="val 34488"/>
              <a:gd name="adj2" fmla="val 116491"/>
              <a:gd name="adj3" fmla="val 25000"/>
            </a:avLst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214290"/>
            <a:ext cx="282122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Шаг второй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 rot="21165351">
            <a:off x="515289" y="1116369"/>
            <a:ext cx="4430065" cy="5054617"/>
          </a:xfrm>
          <a:solidFill>
            <a:srgbClr val="FFFF66"/>
          </a:solidFill>
          <a:ln w="41275" cmpd="tri">
            <a:noFill/>
            <a:prstDash val="sysDash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Righ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Определить материал для изучения, на основании которого можно выявить или обосновать обобщение</a:t>
            </a:r>
          </a:p>
          <a:p>
            <a:pPr>
              <a:buNone/>
            </a:pPr>
            <a:endParaRPr lang="ru-RU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000628" y="1643050"/>
            <a:ext cx="3929090" cy="4857784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ru-RU" sz="2400" b="1" cap="all" dirty="0" smtClean="0"/>
              <a:t>известняк</a:t>
            </a:r>
            <a:endParaRPr lang="ru-RU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/>
              <a:t>Известняк-ракушечник  состоит  из раковин морских животных и их обломков. У него нет блеска. Он обычно светло-серого цвета. Этот камень используют в строительстве.</a:t>
            </a:r>
          </a:p>
          <a:p>
            <a:pPr algn="ctr">
              <a:buNone/>
            </a:pPr>
            <a:endParaRPr lang="ru-RU" sz="3200" b="1" i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 rot="459972">
            <a:off x="4143372" y="214290"/>
            <a:ext cx="3429024" cy="1143008"/>
          </a:xfrm>
          <a:prstGeom prst="curvedDownArrow">
            <a:avLst>
              <a:gd name="adj1" fmla="val 34488"/>
              <a:gd name="adj2" fmla="val 116491"/>
              <a:gd name="adj3" fmla="val 25000"/>
            </a:avLst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9458" name="Picture 2" descr="http://naz4.com/uploads/posts/2012-03/1333188949_isvestniak_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4786322"/>
            <a:ext cx="2381266" cy="1714512"/>
          </a:xfrm>
          <a:prstGeom prst="rect">
            <a:avLst/>
          </a:prstGeom>
          <a:noFill/>
        </p:spPr>
      </p:pic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214290"/>
            <a:ext cx="27110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Шаг третий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 rot="21165351">
            <a:off x="731928" y="1153102"/>
            <a:ext cx="3847469" cy="5054617"/>
          </a:xfrm>
          <a:solidFill>
            <a:srgbClr val="FFFF66"/>
          </a:solidFill>
          <a:ln w="41275" cmpd="tri">
            <a:noFill/>
            <a:prstDash val="sysDash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Righ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endParaRPr lang="ru-RU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Определить</a:t>
            </a:r>
            <a:r>
              <a:rPr lang="ru-RU" sz="3900" dirty="0" smtClean="0"/>
              <a:t>     </a:t>
            </a:r>
            <a:r>
              <a:rPr lang="ru-RU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тип учебного исследования</a:t>
            </a:r>
          </a:p>
          <a:p>
            <a:pPr>
              <a:buFont typeface="Wingdings" pitchFamily="2" charset="2"/>
              <a:buChar char="Ø"/>
            </a:pPr>
            <a:endParaRPr lang="ru-RU" sz="1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200" i="1" dirty="0" smtClean="0"/>
              <a:t>/учесть специфику обобщения, особенности материала, задачи, которые ставит учитель/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endParaRPr lang="ru-RU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143504" y="1643050"/>
            <a:ext cx="3786214" cy="485778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2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Индуктивное исследование </a:t>
            </a:r>
          </a:p>
          <a:p>
            <a:pPr algn="ctr">
              <a:buNone/>
            </a:pPr>
            <a:endParaRPr lang="ru-RU" sz="1200" b="1" i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(от сбора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частных фактов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 граните, кремне, известняке и т.д.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 открытию обобщения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 разнообразии камней и минералов в мире).</a:t>
            </a:r>
            <a:endParaRPr lang="ru-RU" sz="32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 rot="459972">
            <a:off x="3918536" y="366463"/>
            <a:ext cx="3429024" cy="1143008"/>
          </a:xfrm>
          <a:prstGeom prst="curvedDownArrow">
            <a:avLst>
              <a:gd name="adj1" fmla="val 34488"/>
              <a:gd name="adj2" fmla="val 116491"/>
              <a:gd name="adj3" fmla="val 25000"/>
            </a:avLst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214290"/>
            <a:ext cx="35216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Шаг четвёртый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 rot="21165351">
            <a:off x="515845" y="1107582"/>
            <a:ext cx="4290693" cy="5054617"/>
          </a:xfrm>
          <a:solidFill>
            <a:srgbClr val="FFFF66"/>
          </a:solidFill>
          <a:ln w="41275" cmpd="tri">
            <a:noFill/>
            <a:prstDash val="sysDash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Righ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ru-RU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Сконструировать проблемную ситуацию для учеников</a:t>
            </a:r>
          </a:p>
          <a:p>
            <a:pPr>
              <a:buFont typeface="Wingdings" pitchFamily="2" charset="2"/>
              <a:buChar char="Ø"/>
            </a:pPr>
            <a:endParaRPr lang="ru-RU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000" i="1" dirty="0" smtClean="0">
                <a:latin typeface="Arial" pitchFamily="34" charset="0"/>
                <a:cs typeface="Arial" pitchFamily="34" charset="0"/>
              </a:rPr>
              <a:t>/обеспечить возникновение потребности в раскрытии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3000" i="1" dirty="0" smtClean="0">
                <a:latin typeface="Arial" pitchFamily="34" charset="0"/>
                <a:cs typeface="Arial" pitchFamily="34" charset="0"/>
              </a:rPr>
              <a:t>неизвестного (планируемого обобщения)/</a:t>
            </a:r>
          </a:p>
          <a:p>
            <a:pPr algn="ctr">
              <a:buFont typeface="Wingdings" pitchFamily="2" charset="2"/>
              <a:buChar char="Ø"/>
            </a:pPr>
            <a:endParaRPr lang="ru-RU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072066" y="1643050"/>
            <a:ext cx="3857652" cy="485778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2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Мотивация </a:t>
            </a:r>
          </a:p>
          <a:p>
            <a:pPr algn="ctr">
              <a:buNone/>
            </a:pPr>
            <a:endParaRPr lang="ru-RU" sz="1200" b="1" i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 rot="459972">
            <a:off x="3847097" y="223610"/>
            <a:ext cx="3429024" cy="1143008"/>
          </a:xfrm>
          <a:prstGeom prst="curvedDownArrow">
            <a:avLst>
              <a:gd name="adj1" fmla="val 33909"/>
              <a:gd name="adj2" fmla="val 119176"/>
              <a:gd name="adj3" fmla="val 25000"/>
            </a:avLst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43636" y="5357826"/>
            <a:ext cx="2786082" cy="112871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ИЗВЕСТНЯК-РАКУШЕЧНИК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58016" y="4143380"/>
            <a:ext cx="2071702" cy="714380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КРЕМЕНЬ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858016" y="3143248"/>
            <a:ext cx="2071670" cy="64294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ГРАНИТ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http://900igr.net/up/datai/185049/0010-003-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78488" y="428604"/>
            <a:ext cx="1517993" cy="2214578"/>
          </a:xfrm>
          <a:prstGeom prst="rect">
            <a:avLst/>
          </a:prstGeom>
          <a:noFill/>
        </p:spPr>
      </p:pic>
      <p:pic>
        <p:nvPicPr>
          <p:cNvPr id="21508" name="Picture 4" descr="http://static.mineralmarket.ru/img/p/12106-3478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214942" y="3643314"/>
            <a:ext cx="1357322" cy="1357322"/>
          </a:xfrm>
          <a:prstGeom prst="rect">
            <a:avLst/>
          </a:prstGeom>
          <a:noFill/>
        </p:spPr>
      </p:pic>
      <p:pic>
        <p:nvPicPr>
          <p:cNvPr id="21510" name="Picture 6" descr="http://zephire.ru/images/stories/dlavseh3/granite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2214554"/>
            <a:ext cx="1711975" cy="1285884"/>
          </a:xfrm>
          <a:prstGeom prst="rect">
            <a:avLst/>
          </a:prstGeom>
          <a:noFill/>
        </p:spPr>
      </p:pic>
      <p:pic>
        <p:nvPicPr>
          <p:cNvPr id="21512" name="Picture 8" descr="http://www.catalogmineralov.ru/pic/2011/17464325011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43438" y="5286388"/>
            <a:ext cx="1357322" cy="1357322"/>
          </a:xfrm>
          <a:prstGeom prst="rect">
            <a:avLst/>
          </a:prstGeom>
          <a:noFill/>
        </p:spPr>
      </p:pic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clipartkid.com/images/103/frank-okun-las-vegas-musician-cruise-ship-performer-OoFl2S-clipart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71480"/>
            <a:ext cx="1641481" cy="2786082"/>
          </a:xfrm>
          <a:prstGeom prst="rect">
            <a:avLst/>
          </a:prstGeom>
          <a:noFill/>
        </p:spPr>
      </p:pic>
      <p:sp>
        <p:nvSpPr>
          <p:cNvPr id="3" name="Горизонтальный свиток 2"/>
          <p:cNvSpPr/>
          <p:nvPr/>
        </p:nvSpPr>
        <p:spPr>
          <a:xfrm>
            <a:off x="642910" y="4000504"/>
            <a:ext cx="7929618" cy="2643206"/>
          </a:xfrm>
          <a:prstGeom prst="horizontalScroll">
            <a:avLst/>
          </a:prstGeom>
          <a:solidFill>
            <a:schemeClr val="bg1"/>
          </a:solidFill>
          <a:ln w="508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Цель исследования: определить особенности гранита, кремня, известняка. </a:t>
            </a:r>
            <a:endParaRPr lang="ru-RU" sz="3600" b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857488" y="571480"/>
            <a:ext cx="3857652" cy="2725734"/>
          </a:xfrm>
        </p:spPr>
        <p:txBody>
          <a:bodyPr>
            <a:normAutofit fontScale="90000"/>
          </a:bodyPr>
          <a:lstStyle/>
          <a:p>
            <a:r>
              <a:rPr lang="ru-RU" sz="3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Какой из образцов является гранитом, какой – известняком,  а какой – кремнем?</a:t>
            </a:r>
            <a:endParaRPr lang="ru-RU" sz="3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Похожее изображ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858016" y="1428736"/>
            <a:ext cx="2065109" cy="2428892"/>
          </a:xfrm>
          <a:prstGeom prst="rect">
            <a:avLst/>
          </a:prstGeom>
          <a:noFill/>
        </p:spPr>
      </p:pic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57158" y="214290"/>
            <a:ext cx="263565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Шаг пятый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xfrm rot="21165351">
            <a:off x="724862" y="851119"/>
            <a:ext cx="4139949" cy="5528882"/>
          </a:xfrm>
          <a:solidFill>
            <a:srgbClr val="FFFF66"/>
          </a:solidFill>
          <a:ln w="41275" cmpd="tri">
            <a:noFill/>
            <a:prstDash val="sysDash"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Right"/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ru-RU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Продумать состав групп, распределение материала для изучения по группам, форму представления работы</a:t>
            </a:r>
          </a:p>
          <a:p>
            <a:pPr>
              <a:buFont typeface="Wingdings" pitchFamily="2" charset="2"/>
              <a:buChar char="Ø"/>
            </a:pPr>
            <a:endParaRPr lang="ru-RU" sz="1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3000" i="1" dirty="0" smtClean="0"/>
              <a:t>/учесть принципы и правила организации работы в малых группах/</a:t>
            </a:r>
            <a:endParaRPr lang="ru-RU" sz="3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Char char="Ø"/>
            </a:pPr>
            <a:endParaRPr lang="ru-RU" sz="32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5143504" y="1643050"/>
            <a:ext cx="3786214" cy="485778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2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Помощник ответа:</a:t>
            </a:r>
          </a:p>
          <a:p>
            <a:pPr algn="ctr">
              <a:buNone/>
            </a:pPr>
            <a:endParaRPr lang="ru-RU" sz="2200" b="1" i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Мы изучали …</a:t>
            </a:r>
          </a:p>
          <a:p>
            <a:pPr marL="514350" indent="-514350" algn="just">
              <a:buAutoNum type="arabicPeriod"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Этот камень …</a:t>
            </a:r>
          </a:p>
          <a:p>
            <a:pPr marL="514350" indent="-514350" algn="just">
              <a:buAutoNum type="arabicPeriod"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Его используют …</a:t>
            </a:r>
          </a:p>
          <a:p>
            <a:pPr marL="514350" indent="-514350" algn="just">
              <a:buAutoNum type="arabicPeriod"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Самое интересное …</a:t>
            </a:r>
          </a:p>
          <a:p>
            <a:pPr marL="514350" indent="-514350" algn="just">
              <a:buAutoNum type="arabicPeriod"/>
            </a:pPr>
            <a:r>
              <a:rPr lang="ru-RU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Мы пришли к заключению …</a:t>
            </a:r>
          </a:p>
          <a:p>
            <a:pPr marL="514350" indent="-514350" algn="just">
              <a:buNone/>
            </a:pPr>
            <a:endParaRPr lang="ru-RU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endParaRPr lang="ru-RU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ru-RU" sz="1200" b="1" i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Выгнутая вверх стрелка 8"/>
          <p:cNvSpPr/>
          <p:nvPr/>
        </p:nvSpPr>
        <p:spPr>
          <a:xfrm rot="459972">
            <a:off x="4490039" y="223612"/>
            <a:ext cx="3429024" cy="1143008"/>
          </a:xfrm>
          <a:prstGeom prst="curvedDownArrow">
            <a:avLst>
              <a:gd name="adj1" fmla="val 34488"/>
              <a:gd name="adj2" fmla="val 116491"/>
              <a:gd name="adj3" fmla="val 25000"/>
            </a:avLst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7077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" name="Рисунок 16" descr="http://iznedr.ru/books/item/f00/s00/z0000024/pic/000007.jpg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utout/>
                    </a14:imgEffect>
                    <a14:imgEffect>
                      <a14:brightnessContrast bright="6000" contrast="4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40" y="5000636"/>
            <a:ext cx="1879309" cy="143872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571472" y="0"/>
            <a:ext cx="8358246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РАБОЧИЙ ЛИСТ 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«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ЧТО У НАС ПОД НОГАМИ</a:t>
            </a: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/>
                <a:ea typeface="Calibri" pitchFamily="34" charset="0"/>
                <a:cs typeface="Arial" pitchFamily="34" charset="0"/>
              </a:rPr>
              <a:t>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Прочитайте рассказ.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Зарисуйте камень, сделайте необходимые подписи: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7" name="Табличка 1"/>
          <p:cNvSpPr>
            <a:spLocks noChangeArrowheads="1"/>
          </p:cNvSpPr>
          <p:nvPr/>
        </p:nvSpPr>
        <p:spPr bwMode="auto">
          <a:xfrm>
            <a:off x="1214414" y="2071678"/>
            <a:ext cx="6708763" cy="3000396"/>
          </a:xfrm>
          <a:prstGeom prst="plaque">
            <a:avLst>
              <a:gd name="adj" fmla="val 16667"/>
            </a:avLst>
          </a:prstGeom>
          <a:solidFill>
            <a:srgbClr val="FFFFFF"/>
          </a:solidFill>
          <a:ln w="76200" cap="sq" cmpd="thinThick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457200"/>
            <a:ext cx="1847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14348" y="5357826"/>
            <a:ext cx="821537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Запишите, как используют камень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_______________________________________________________________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i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i="1" dirty="0" smtClean="0">
                <a:latin typeface="Arial" pitchFamily="34" charset="0"/>
                <a:cs typeface="Arial" pitchFamily="34" charset="0"/>
              </a:rPr>
              <a:t>В группе работали: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Авдеева Н.И. 2019 Школа "Созвездие"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333</Words>
  <Application>Microsoft Office PowerPoint</Application>
  <PresentationFormat>Экран (4:3)</PresentationFormat>
  <Paragraphs>78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Monotype Corsiva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Какой из образцов является гранитом, какой – известняком,  а какой – кремнем?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Наташа</dc:creator>
  <cp:lastModifiedBy>neganova_ev</cp:lastModifiedBy>
  <cp:revision>34</cp:revision>
  <dcterms:created xsi:type="dcterms:W3CDTF">2016-12-06T18:43:38Z</dcterms:created>
  <dcterms:modified xsi:type="dcterms:W3CDTF">2022-10-17T11:47:40Z</dcterms:modified>
</cp:coreProperties>
</file>